
<file path=[Content_Types].xml><?xml version="1.0" encoding="utf-8"?>
<Types xmlns="http://schemas.openxmlformats.org/package/2006/content-types">
  <Default Extension="png" ContentType="image/png"/>
  <Default Extension="bin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67" r:id="rId2"/>
    <p:sldId id="2539" r:id="rId3"/>
    <p:sldId id="2541" r:id="rId4"/>
    <p:sldId id="2542" r:id="rId5"/>
    <p:sldId id="2543" r:id="rId6"/>
    <p:sldId id="2544" r:id="rId7"/>
    <p:sldId id="2545" r:id="rId8"/>
    <p:sldId id="2558" r:id="rId9"/>
    <p:sldId id="2559" r:id="rId10"/>
    <p:sldId id="2546" r:id="rId11"/>
    <p:sldId id="2548" r:id="rId12"/>
    <p:sldId id="2549" r:id="rId13"/>
    <p:sldId id="2550" r:id="rId14"/>
    <p:sldId id="2560" r:id="rId15"/>
    <p:sldId id="2562" r:id="rId16"/>
    <p:sldId id="2551" r:id="rId17"/>
    <p:sldId id="2553" r:id="rId18"/>
    <p:sldId id="2554" r:id="rId19"/>
    <p:sldId id="2563" r:id="rId20"/>
    <p:sldId id="2564" r:id="rId21"/>
    <p:sldId id="2565" r:id="rId22"/>
    <p:sldId id="2567" r:id="rId23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1"/>
    <p:restoredTop sz="94660"/>
  </p:normalViewPr>
  <p:slideViewPr>
    <p:cSldViewPr showGuides="1">
      <p:cViewPr varScale="1">
        <p:scale>
          <a:sx n="111" d="100"/>
          <a:sy n="111" d="100"/>
        </p:scale>
        <p:origin x="786" y="102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7411EEA-EB42-B12B-B807-216659FE9EC7}"/>
              </a:ext>
            </a:extLst>
          </p:cNvPr>
          <p:cNvSpPr txBox="1"/>
          <p:nvPr userDrawn="1"/>
        </p:nvSpPr>
        <p:spPr>
          <a:xfrm>
            <a:off x="381000" y="381000"/>
            <a:ext cx="38100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模型解读；</a:t>
            </a:r>
            <a:r>
              <a:rPr lang="en-US" altLang="zh-CN"/>
              <a:t>@</a:t>
            </a:r>
            <a:r>
              <a:rPr lang="zh-CN" altLang="en-US"/>
              <a:t>专题集训；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网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知识网络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53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考点突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考点突破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036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模型解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模型解读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2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专题集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专题集训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74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 userDrawn="1"/>
        </p:nvSpPr>
        <p:spPr>
          <a:xfrm>
            <a:off x="479610" y="6120360"/>
            <a:ext cx="2055740" cy="737705"/>
          </a:xfrm>
          <a:prstGeom prst="rect">
            <a:avLst/>
          </a:prstGeom>
          <a:solidFill>
            <a:srgbClr val="8F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bin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bin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bin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bin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bin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bin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bin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bin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bin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bin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_0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>
            <a:extLst>
              <a:ext uri="{FF2B5EF4-FFF2-40B4-BE49-F238E27FC236}">
                <a16:creationId xmlns:a16="http://schemas.microsoft.com/office/drawing/2014/main" id="{C4B4FFC0-A671-7C82-EC2E-7FA9566741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1196845"/>
            <a:ext cx="12192000" cy="256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第18章　平行四边形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18.2　平行四边形的判定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第2课时　平行四边形的判定（二）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0" name="yt_shape_10420"/>
          <p:cNvSpPr txBox="1"/>
          <p:nvPr/>
        </p:nvSpPr>
        <p:spPr>
          <a:xfrm>
            <a:off x="4393046" y="540000"/>
            <a:ext cx="3288208" cy="477054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100" b="0" i="0" u="none" spc="24866">
                <a:solidFill>
                  <a:srgbClr val="1EE3CF"/>
                </a:solidFill>
                <a:effectLst/>
                <a:latin typeface="Times New Roman" pitchFamily="31"/>
                <a:ea typeface="宋体" pitchFamily="31"/>
              </a:rPr>
              <a:t> </a:t>
            </a:r>
          </a:p>
        </p:txBody>
      </p:sp>
      <p:pic>
        <p:nvPicPr>
          <p:cNvPr id="10419" name="yt_image_10419">
            <a:extLst>
              <a:ext uri="">
                <a16:creationId xmlns="" xmlns:p14="http://schemas.microsoft.com/office/powerpoint/2010/main" xmlns:mc="http://schemas.openxmlformats.org/markup-compatibility/2006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3046" y="575735"/>
            <a:ext cx="3255632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22" name="yt_shape_10422"/>
          <p:cNvSpPr txBox="1"/>
          <p:nvPr/>
        </p:nvSpPr>
        <p:spPr>
          <a:xfrm>
            <a:off x="540119" y="1105834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的对角线交于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1dfce"/>
              </a:rPr>
              <a:t>从下列条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②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2d67e"/>
              </a:rPr>
              <a:t>④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中选出两个可使四边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095a4"/>
              </a:rPr>
              <a:t>是平行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则你选的两个条件是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0426" name="yt_table_10426_skip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7986846"/>
              </p:ext>
            </p:extLst>
          </p:nvPr>
        </p:nvGraphicFramePr>
        <p:xfrm>
          <a:off x="540085" y="3429000"/>
          <a:ext cx="6499860" cy="1097280"/>
        </p:xfrm>
        <a:graphic>
          <a:graphicData uri="http://schemas.openxmlformats.org/drawingml/2006/table">
            <a:tbl>
              <a:tblPr/>
              <a:tblGrid>
                <a:gridCol w="3262630">
                  <a:extLst>
                    <a:ext uri="{9D8B030D-6E8A-4147-A177-3AD203B41FA5}">
                      <a16:colId xmlns:a16="http://schemas.microsoft.com/office/drawing/2014/main" val="10061"/>
                    </a:ext>
                  </a:extLst>
                </a:gridCol>
                <a:gridCol w="3237230">
                  <a:extLst>
                    <a:ext uri="{9D8B030D-6E8A-4147-A177-3AD203B41FA5}">
                      <a16:colId xmlns:a16="http://schemas.microsoft.com/office/drawing/2014/main" val="100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①②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②④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①③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③④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</a:tbl>
          </a:graphicData>
        </a:graphic>
      </p:graphicFrame>
      <p:grpSp>
        <p:nvGrpSpPr>
          <p:cNvPr id="10423" name="yt_shape_10423_skip" title="H_135.20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030740" y="3503058"/>
            <a:ext cx="2829157" cy="1717123"/>
            <a:chOff x="0" y="0"/>
            <a:chExt cx="2829157" cy="1717123"/>
          </a:xfrm>
        </p:grpSpPr>
        <p:pic>
          <p:nvPicPr>
            <p:cNvPr id="2" name="yt_image_10423">
              <a:extLst>
                <a:ext uri="">
                  <a16:creationId xmlns="" xmlns:a16="http://schemas.microsoft.com/office/drawing/2014/main" xmlns:p14="http://schemas.microsoft.com/office/powerpoint/2010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829157" cy="11271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425" name="yt_shape_10425" descr="{&quot;rangeId&quot;:0,&quot;IgnoreLineSpacing&quot;:1}"/>
            <p:cNvSpPr txBox="1"/>
            <p:nvPr/>
          </p:nvSpPr>
          <p:spPr>
            <a:xfrm>
              <a:off x="386106" y="1163125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7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F9B633CC-D95E-AF91-902D-6DF9D4E3CB2C}"/>
              </a:ext>
            </a:extLst>
          </p:cNvPr>
          <p:cNvSpPr txBox="1"/>
          <p:nvPr/>
        </p:nvSpPr>
        <p:spPr>
          <a:xfrm>
            <a:off x="7331921" y="2704948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8" name="yt_shape_10428"/>
          <p:cNvSpPr txBox="1"/>
          <p:nvPr/>
        </p:nvSpPr>
        <p:spPr>
          <a:xfrm>
            <a:off x="540119" y="908825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5738b"/>
              </a:rPr>
              <a:t>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be0bb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1_9e987"/>
              </a:rPr>
              <a:t>则下列结论不一定正确的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0429" name="yt_table_10429" title="H_129.6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96659"/>
              </p:ext>
            </p:extLst>
          </p:nvPr>
        </p:nvGraphicFramePr>
        <p:xfrm>
          <a:off x="540085" y="3175604"/>
          <a:ext cx="10668270" cy="2743200"/>
        </p:xfrm>
        <a:graphic>
          <a:graphicData uri="http://schemas.openxmlformats.org/drawingml/2006/table">
            <a:tbl>
              <a:tblPr/>
              <a:tblGrid>
                <a:gridCol w="6996015">
                  <a:extLst>
                    <a:ext uri="{9D8B030D-6E8A-4147-A177-3AD203B41FA5}">
                      <a16:colId xmlns:a16="http://schemas.microsoft.com/office/drawing/2014/main" val="10055"/>
                    </a:ext>
                  </a:extLst>
                </a:gridCol>
                <a:gridCol w="3672255">
                  <a:extLst>
                    <a:ext uri="{9D8B030D-6E8A-4147-A177-3AD203B41FA5}">
                      <a16:colId xmlns:a16="http://schemas.microsoft.com/office/drawing/2014/main" val="100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F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E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47619" indent="-647619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O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E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O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F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Cambria Math" pitchFamily="36"/>
                          <a:ea typeface="Cambria Math" pitchFamily="36"/>
                        </a:rPr>
                        <a:t>△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CD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E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为</a:t>
                      </a:r>
                      <a:r>
                        <a:rPr lang="zh-CN" altLang="zh-CN" sz="36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直角三角形</a:t>
                      </a:r>
                      <a:endParaRPr lang="en-US" altLang="zh-CN" sz="3600" b="1" i="0" u="none" smtClean="0">
                        <a:solidFill>
                          <a:srgbClr val="000000"/>
                        </a:solidFill>
                        <a:effectLst/>
                        <a:latin typeface="Times New Roman" pitchFamily="36"/>
                        <a:ea typeface="宋体" pitchFamily="36"/>
                      </a:endParaRPr>
                    </a:p>
                    <a:p>
                      <a:pPr marL="672380" marR="0" indent="-672380" algn="l" defTabSz="914400" rtl="0" eaLnBrk="1" fontAlgn="ctr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36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 smtClean="0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四边</a:t>
                      </a:r>
                      <a:r>
                        <a:rPr lang="zh-CN" altLang="zh-CN" sz="3600" b="1" i="0" u="none" spc="375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形</a:t>
                      </a:r>
                      <a:r>
                        <a:rPr lang="en-US" altLang="zh-CN" sz="3600" b="1" i="1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ABC</a:t>
                      </a:r>
                      <a:r>
                        <a:rPr lang="en-US" altLang="zh-CN" sz="3600" b="1" i="1" u="none" spc="375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zh-CN" altLang="zh-CN" sz="36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是平行四边形</a:t>
                      </a:r>
                    </a:p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endParaRPr lang="zh-CN" altLang="zh-CN" sz="3600" b="1" i="0" u="none">
                        <a:solidFill>
                          <a:srgbClr val="000000"/>
                        </a:solidFill>
                        <a:effectLst/>
                        <a:latin typeface="Times New Roman" pitchFamily="36"/>
                        <a:ea typeface="宋体" pitchFamily="36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endParaRPr lang="zh-CN" altLang="zh-CN" sz="3600" b="1" i="0" u="none">
                        <a:solidFill>
                          <a:srgbClr val="000000"/>
                        </a:solidFill>
                        <a:effectLst/>
                        <a:latin typeface="Times New Roman" pitchFamily="36"/>
                        <a:ea typeface="宋体" pitchFamily="36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12700" cmpd="sng">
                      <a:noFill/>
                      <a:prstDash val="solid"/>
                    </a:lnT>
                    <a:lnB w="9522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940B0FEA-4B0C-AADC-84D2-41D2512C6907}"/>
              </a:ext>
            </a:extLst>
          </p:cNvPr>
          <p:cNvSpPr txBox="1"/>
          <p:nvPr/>
        </p:nvSpPr>
        <p:spPr>
          <a:xfrm>
            <a:off x="1826471" y="2507939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  <p:grpSp>
        <p:nvGrpSpPr>
          <p:cNvPr id="5" name="yt_shape_10431" title="H_208.4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968130" y="2829065"/>
            <a:ext cx="3464361" cy="2647398"/>
            <a:chOff x="0" y="0"/>
            <a:chExt cx="3464361" cy="2647398"/>
          </a:xfrm>
        </p:grpSpPr>
        <p:pic>
          <p:nvPicPr>
            <p:cNvPr id="6" name="yt_image_10431">
              <a:extLst>
                <a:ext uri="">
                  <a16:creationId xmlns="" xmlns:a16="http://schemas.microsoft.com/office/drawing/2014/main" xmlns:p14="http://schemas.microsoft.com/office/powerpoint/2010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444585" cy="2057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yt_shape_10433" descr="{&quot;rangeId&quot;:0,&quot;IgnoreLineSpacing&quot;:1}"/>
            <p:cNvSpPr txBox="1"/>
            <p:nvPr/>
          </p:nvSpPr>
          <p:spPr>
            <a:xfrm>
              <a:off x="119" y="2093400"/>
              <a:ext cx="3464242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8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　　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5" name="yt_shape_10435"/>
          <p:cNvSpPr txBox="1"/>
          <p:nvPr/>
        </p:nvSpPr>
        <p:spPr>
          <a:xfrm>
            <a:off x="540119" y="852558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是等边三角形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是三角形内一点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88ea1,isEnd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36c70,isEnd"/>
              </a:rPr>
              <a:t>的周长为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pSp>
        <p:nvGrpSpPr>
          <p:cNvPr id="10436" name="yt_shape_10436" title="H_230.58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994011" y="2708950"/>
            <a:ext cx="2327017" cy="2928385"/>
            <a:chOff x="0" y="0"/>
            <a:chExt cx="2327017" cy="2928385"/>
          </a:xfrm>
        </p:grpSpPr>
        <p:pic>
          <p:nvPicPr>
            <p:cNvPr id="2" name="yt_image_10436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327017" cy="23383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438" name="yt_shape_10438" descr="{&quot;rangeId&quot;:0,&quot;IgnoreLineSpacing&quot;:1}"/>
            <p:cNvSpPr txBox="1"/>
            <p:nvPr/>
          </p:nvSpPr>
          <p:spPr>
            <a:xfrm>
              <a:off x="135036" y="2374387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9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9D9E758A-5CA8-7547-40A0-4C624E771ACB}"/>
              </a:ext>
            </a:extLst>
          </p:cNvPr>
          <p:cNvSpPr txBox="1"/>
          <p:nvPr/>
        </p:nvSpPr>
        <p:spPr>
          <a:xfrm>
            <a:off x="5723783" y="1903032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6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0" name="yt_shape_10440"/>
          <p:cNvSpPr txBox="1"/>
          <p:nvPr/>
        </p:nvSpPr>
        <p:spPr>
          <a:xfrm>
            <a:off x="540119" y="908825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AEEF"/>
                </a:solidFill>
                <a:effectLst/>
                <a:latin typeface="Times New Roman" pitchFamily="36"/>
                <a:ea typeface="黑体" pitchFamily="36"/>
              </a:rPr>
              <a:t>【教材改编】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25beb"/>
              </a:rPr>
              <a:t>过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fd817"/>
              </a:rPr>
              <a:t>连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BED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为平行四边形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grpSp>
        <p:nvGrpSpPr>
          <p:cNvPr id="3" name="yt_shape_10443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676168" y="3201016"/>
            <a:ext cx="3220815" cy="2653748"/>
            <a:chOff x="0" y="0"/>
            <a:chExt cx="3220815" cy="2653748"/>
          </a:xfrm>
        </p:grpSpPr>
        <p:pic>
          <p:nvPicPr>
            <p:cNvPr id="4" name="yt_image_10443" descr="{&quot;rangeId&quot;:0,&quot;⚘_4&quot;:1}">
              <a:extLst>
                <a:ext uri="">
  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220815" cy="2063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0445" descr="{&quot;rangeId&quot;:0,&quot;IgnoreLineSpacing&quot;:1}"/>
            <p:cNvSpPr txBox="1"/>
            <p:nvPr/>
          </p:nvSpPr>
          <p:spPr>
            <a:xfrm>
              <a:off x="467660" y="2099750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10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t_shape_10442"/>
          <p:cNvSpPr txBox="1"/>
          <p:nvPr/>
        </p:nvSpPr>
        <p:spPr>
          <a:xfrm>
            <a:off x="540118" y="730123"/>
            <a:ext cx="11077843" cy="507504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如答案图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连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结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交</a:t>
            </a:r>
            <a:r>
              <a:rPr lang="en-US" altLang="zh-CN" sz="3600" b="1" i="1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  <a:sym typeface="_⨹_1_c79f1"/>
              </a:rPr>
              <a:t>C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于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点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为平行四边形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  <a:sym typeface="_⨹_1_4b0b1"/>
              </a:rPr>
              <a:t>B</a:t>
            </a:r>
            <a:r>
              <a:rPr lang="zh-CN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2_e99eb"/>
              </a:rPr>
              <a:t>），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BED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为平行四边形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6" name="yt_image_10447" title="H_162.5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28155" y="2397125"/>
            <a:ext cx="3237627" cy="206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yt_shape_10449"/>
          <p:cNvSpPr txBox="1"/>
          <p:nvPr/>
        </p:nvSpPr>
        <p:spPr>
          <a:xfrm>
            <a:off x="8275975" y="4460875"/>
            <a:ext cx="231634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7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53" name="yt_shape_10453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472165" y="2246589"/>
            <a:ext cx="3220815" cy="2653748"/>
            <a:chOff x="0" y="0"/>
            <a:chExt cx="3220815" cy="2653748"/>
          </a:xfrm>
        </p:grpSpPr>
        <p:pic>
          <p:nvPicPr>
            <p:cNvPr id="5" name="yt_image_10453" descr="{&quot;rangeId&quot;:0,&quot;⚘_4&quot;:1}">
              <a:extLst>
                <a:ext uri="">
  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220815" cy="2063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455" name="yt_shape_10455" descr="{&quot;rangeId&quot;:0,&quot;IgnoreLineSpacing&quot;:1}"/>
            <p:cNvSpPr txBox="1"/>
            <p:nvPr/>
          </p:nvSpPr>
          <p:spPr>
            <a:xfrm>
              <a:off x="467660" y="2099750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10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10450" name="yt_shape_10450"/>
          <p:cNvSpPr txBox="1"/>
          <p:nvPr/>
        </p:nvSpPr>
        <p:spPr>
          <a:xfrm>
            <a:off x="540000" y="764815"/>
            <a:ext cx="1089881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的度数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yt_shape_10451"/>
              <p:cNvSpPr txBox="1"/>
              <p:nvPr/>
            </p:nvSpPr>
            <p:spPr>
              <a:xfrm>
                <a:off x="540118" y="1521965"/>
                <a:ext cx="9732171" cy="4427210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c5cf7"/>
                  </a:rPr>
                  <a:t>＝</a:t>
                </a:r>
                <a:r>
                  <a:rPr lang="en-US" altLang="zh-CN" sz="36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𝟏𝟖𝟎</m:t>
                        </m:r>
                        <m:r>
                          <m:rPr>
                            <m:nor/>
                          </m:rP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°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−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𝟒𝟎</m:t>
                        </m:r>
                        <m:r>
                          <m:rPr>
                            <m:nor/>
                          </m:rP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°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cf226"/>
                  </a:rPr>
                  <a:t>＝</a:t>
                </a:r>
                <a:r>
                  <a:rPr lang="en-US" altLang="zh-CN" sz="36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70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四边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为平行四边形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1375f"/>
                  </a:rPr>
                  <a:t>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</a:b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70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DF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180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DF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AC</a:t>
                </a:r>
                <a:r>
                  <a:rPr lang="en-US" altLang="zh-CN" sz="3600" b="1" i="1" u="none" spc="375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  <a:sym typeface="_⨹_1_30d69"/>
                  </a:rPr>
                  <a:t>D</a:t>
                </a: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°.</a:t>
                </a:r>
              </a:p>
            </p:txBody>
          </p:sp>
        </mc:Choice>
        <mc:Fallback xmlns="">
          <p:sp>
            <p:nvSpPr>
              <p:cNvPr id="4" name="yt_shape_104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8" y="1521965"/>
                <a:ext cx="9732171" cy="4427210"/>
              </a:xfrm>
              <a:prstGeom prst="rect">
                <a:avLst/>
              </a:prstGeom>
              <a:blipFill>
                <a:blip r:embed="rId3"/>
                <a:stretch>
                  <a:fillRect l="-2882" t="-3719" b="-9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8" name="yt_shape_10458"/>
          <p:cNvSpPr txBox="1"/>
          <p:nvPr/>
        </p:nvSpPr>
        <p:spPr>
          <a:xfrm>
            <a:off x="4138734" y="572707"/>
            <a:ext cx="3801810" cy="507831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0" i="0" u="none" spc="28821">
                <a:solidFill>
                  <a:srgbClr val="1EE3CF"/>
                </a:solidFill>
                <a:effectLst/>
                <a:latin typeface="Times New Roman" pitchFamily="33"/>
                <a:ea typeface="宋体" pitchFamily="33"/>
              </a:rPr>
              <a:t> </a:t>
            </a:r>
          </a:p>
        </p:txBody>
      </p:sp>
      <p:pic>
        <p:nvPicPr>
          <p:cNvPr id="10457" name="yt_image_10457">
            <a:extLst>
              <a:ext uri="">
                <a16:creationId xmlns="" xmlns:mc="http://schemas.openxmlformats.org/markup-compatibility/2006" xmlns:m="http://schemas.openxmlformats.org/officeDocument/2006/math" xmlns:p14="http://schemas.microsoft.com/office/powerpoint/2010/main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8734" y="593361"/>
            <a:ext cx="3764257" cy="50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60" name="yt_shape_10460"/>
          <p:cNvSpPr txBox="1"/>
          <p:nvPr/>
        </p:nvSpPr>
        <p:spPr>
          <a:xfrm>
            <a:off x="3548026" y="1153619"/>
            <a:ext cx="509594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000" b="1" i="0" u="none">
                <a:solidFill>
                  <a:srgbClr val="C00000"/>
                </a:solidFill>
                <a:effectLst/>
                <a:latin typeface="Times New Roman" pitchFamily="36"/>
                <a:ea typeface="楷体" pitchFamily="36"/>
              </a:rPr>
              <a:t>敢于挑战</a:t>
            </a:r>
            <a:r>
              <a:rPr lang="zh-CN" altLang="zh-CN" sz="30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C00000"/>
                </a:solidFill>
                <a:effectLst/>
                <a:latin typeface="Times New Roman" pitchFamily="36"/>
                <a:ea typeface="楷体" pitchFamily="36"/>
              </a:rPr>
              <a:t>突破自我</a:t>
            </a:r>
            <a:r>
              <a:rPr lang="zh-CN" altLang="zh-CN" sz="30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461" name="yt_shape_10461"/>
              <p:cNvSpPr txBox="1"/>
              <p:nvPr/>
            </p:nvSpPr>
            <p:spPr>
              <a:xfrm>
                <a:off x="540119" y="1758405"/>
                <a:ext cx="11316281" cy="3567580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11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Times New Roman" pitchFamily="36"/>
                  </a:rPr>
                  <a:t> 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如图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四边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形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是平行四边形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∥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 spc="375" smtClean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_⨹_1_6a932"/>
                  </a:rPr>
                  <a:t>，</a:t>
                </a:r>
                <a:r>
                  <a:rPr lang="en-US" altLang="zh-CN" sz="3000" b="1" i="1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与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的延长线交于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连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结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交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于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0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c4e98"/>
                  </a:rPr>
                  <a:t>连</a:t>
                </a:r>
                <a:r>
                  <a:rPr lang="zh-CN" altLang="zh-CN" sz="3000" b="1" i="0" u="none" spc="375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结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下列结论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①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0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0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0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0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；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②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四边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形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AEB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2_5b834"/>
                  </a:rPr>
                  <a:t>是</a:t>
                </a:r>
                <a:r>
                  <a:rPr lang="zh-CN" altLang="zh-CN" sz="30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2_5b834"/>
                  </a:rPr>
                  <a:t>平</a:t>
                </a:r>
                <a:r>
                  <a:rPr lang="zh-CN" altLang="zh-CN" sz="30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行四边形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；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③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若</a:t>
                </a:r>
                <a:r>
                  <a:rPr lang="en-US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BC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则</a:t>
                </a:r>
                <a:r>
                  <a:rPr lang="en-US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000" b="1" i="0" u="none" smtClean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_⨹_1_7d667"/>
                  </a:rPr>
                  <a:t>；</a:t>
                </a:r>
                <a:r>
                  <a:rPr lang="en-US" altLang="zh-CN" sz="3000" b="1" i="0" u="none" smtClean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④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若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则</a:t>
                </a:r>
                <a:r>
                  <a:rPr lang="en-US" altLang="zh-CN" sz="3000" b="1" i="0" u="none" spc="375">
                    <a:solidFill>
                      <a:srgbClr val="00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DC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是直角三角形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6_ffa12"/>
                  </a:rPr>
                  <a:t>其中正确的</a:t>
                </a:r>
                <a:r>
                  <a:rPr lang="zh-CN" altLang="zh-CN" sz="30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6_ffa12"/>
                  </a:rPr>
                  <a:t>有</a:t>
                </a:r>
                <a:r>
                  <a:rPr lang="zh-CN" altLang="zh-CN" sz="3000" b="1" i="0" u="none" smtClean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　</a:t>
                </a:r>
                <a:r>
                  <a:rPr lang="en-US" altLang="zh-CN" sz="3000" b="1" i="0" u="none">
                    <a:solidFill>
                      <a:srgbClr val="FF0000">
                        <a:alpha val="0"/>
                      </a:srgbClr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　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</a:p>
            </p:txBody>
          </p:sp>
        </mc:Choice>
        <mc:Fallback xmlns="">
          <p:sp>
            <p:nvSpPr>
              <p:cNvPr id="10461" name="yt_shape_104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758405"/>
                <a:ext cx="11316281" cy="3567580"/>
              </a:xfrm>
              <a:prstGeom prst="rect">
                <a:avLst/>
              </a:prstGeom>
              <a:blipFill>
                <a:blip r:embed="rId3"/>
                <a:stretch>
                  <a:fillRect l="-2101" t="-3925" r="-4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463" name="yt_table_10463" title="H_43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083688"/>
              </p:ext>
            </p:extLst>
          </p:nvPr>
        </p:nvGraphicFramePr>
        <p:xfrm>
          <a:off x="540085" y="4275855"/>
          <a:ext cx="5622590" cy="1097280"/>
        </p:xfrm>
        <a:graphic>
          <a:graphicData uri="http://schemas.openxmlformats.org/drawingml/2006/table">
            <a:tbl>
              <a:tblPr/>
              <a:tblGrid>
                <a:gridCol w="5622590">
                  <a:extLst>
                    <a:ext uri="{9D8B030D-6E8A-4147-A177-3AD203B41FA5}">
                      <a16:colId xmlns:a16="http://schemas.microsoft.com/office/drawing/2014/main" val="100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4</a:t>
                      </a:r>
                      <a:r>
                        <a:rPr lang="zh-CN" altLang="zh-CN" sz="36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个</a:t>
                      </a:r>
                      <a:r>
                        <a:rPr lang="en-US" altLang="zh-CN" sz="36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              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3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个</a:t>
                      </a:r>
                    </a:p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2</a:t>
                      </a:r>
                      <a:r>
                        <a:rPr lang="zh-CN" altLang="zh-CN" sz="36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个</a:t>
                      </a:r>
                      <a:r>
                        <a:rPr lang="en-US" altLang="zh-CN" sz="36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              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个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5B957E81-FDE7-D580-3FC0-D3039D1F06E9}"/>
              </a:ext>
            </a:extLst>
          </p:cNvPr>
          <p:cNvSpPr txBox="1"/>
          <p:nvPr/>
        </p:nvSpPr>
        <p:spPr>
          <a:xfrm>
            <a:off x="2351740" y="3789025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</a:rPr>
              <a:t>A</a:t>
            </a:r>
            <a:endParaRPr lang="zh-CN" altLang="en-US" sz="3000">
              <a:solidFill>
                <a:srgbClr val="FF0000"/>
              </a:solidFill>
            </a:endParaRPr>
          </a:p>
        </p:txBody>
      </p:sp>
      <p:grpSp>
        <p:nvGrpSpPr>
          <p:cNvPr id="8" name="yt_shape_10465" title="H_206.58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6985214" y="3861030"/>
            <a:ext cx="2982607" cy="2168252"/>
            <a:chOff x="0" y="0"/>
            <a:chExt cx="3608955" cy="2623585"/>
          </a:xfrm>
        </p:grpSpPr>
        <p:pic>
          <p:nvPicPr>
            <p:cNvPr id="9" name="yt_image_10465">
              <a:extLst>
                <a:ext uri="">
                  <a16:creationId xmlns="" xmlns:a16="http://schemas.microsoft.com/office/drawing/2014/main" xmlns:p14="http://schemas.microsoft.com/office/powerpoint/2010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3608955" cy="20335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yt_shape_10467" descr="{&quot;rangeId&quot;:0,&quot;IgnoreLineSpacing&quot;:1}"/>
            <p:cNvSpPr txBox="1"/>
            <p:nvPr/>
          </p:nvSpPr>
          <p:spPr>
            <a:xfrm>
              <a:off x="204631" y="2069587"/>
              <a:ext cx="3215817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11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　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9" name="yt_shape_10469"/>
          <p:cNvSpPr txBox="1"/>
          <p:nvPr/>
        </p:nvSpPr>
        <p:spPr>
          <a:xfrm>
            <a:off x="540119" y="1077891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3f776,isEnd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上一点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d07fb,isEnd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8c616,isEnd"/>
              </a:rPr>
              <a:t>间的距离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</a:t>
            </a:r>
            <a:r>
              <a:rPr sz="1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en-US" altLang="zh-CN" sz="3600" b="1" i="0" u="none" spc="375" baseline="-25000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∶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zh-CN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AEC</a:t>
            </a:r>
            <a:r>
              <a:rPr lang="en-US" altLang="zh-CN" sz="3600" b="1" i="1" u="none" spc="375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</a:t>
            </a:r>
            <a:r>
              <a:rPr sz="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pSp>
        <p:nvGrpSpPr>
          <p:cNvPr id="10470" name="yt_shape_10470" title="H_151.4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754924" y="3573463"/>
            <a:ext cx="2682152" cy="1923498"/>
            <a:chOff x="0" y="0"/>
            <a:chExt cx="2682152" cy="1923498"/>
          </a:xfrm>
        </p:grpSpPr>
        <p:pic>
          <p:nvPicPr>
            <p:cNvPr id="2" name="yt_image_10470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682152" cy="1333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472" name="yt_shape_10472" descr="{&quot;rangeId&quot;:0,&quot;IgnoreLineSpacing&quot;:1}"/>
            <p:cNvSpPr txBox="1"/>
            <p:nvPr/>
          </p:nvSpPr>
          <p:spPr>
            <a:xfrm>
              <a:off x="198329" y="1369500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94CC3FB5-DB7F-76D3-7566-0ED8EC772477}"/>
              </a:ext>
            </a:extLst>
          </p:cNvPr>
          <p:cNvSpPr txBox="1"/>
          <p:nvPr/>
        </p:nvSpPr>
        <p:spPr>
          <a:xfrm>
            <a:off x="1367683" y="2677005"/>
            <a:ext cx="1529651" cy="642252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11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.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2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3634D4E-F19F-725A-0D7E-C9697F048D7D}"/>
              </a:ext>
            </a:extLst>
          </p:cNvPr>
          <p:cNvSpPr txBox="1"/>
          <p:nvPr/>
        </p:nvSpPr>
        <p:spPr>
          <a:xfrm>
            <a:off x="8475111" y="2677005"/>
            <a:ext cx="1758251" cy="642252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3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∶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11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4" name="yt_shape_10474"/>
          <p:cNvSpPr txBox="1"/>
          <p:nvPr/>
        </p:nvSpPr>
        <p:spPr>
          <a:xfrm>
            <a:off x="540119" y="540000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Rt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2238b"/>
              </a:rPr>
              <a:t>垂直平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475" name="yt_shape_10475"/>
          <p:cNvSpPr txBox="1"/>
          <p:nvPr/>
        </p:nvSpPr>
        <p:spPr>
          <a:xfrm>
            <a:off x="540000" y="1698784"/>
            <a:ext cx="1015342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BCD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是平行四边形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grpSp>
        <p:nvGrpSpPr>
          <p:cNvPr id="10476" name="yt_shape_10476" title="H_250.9341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5182990" y="2313075"/>
            <a:ext cx="2207172" cy="3186863"/>
            <a:chOff x="0" y="0"/>
            <a:chExt cx="2207172" cy="3186863"/>
          </a:xfrm>
        </p:grpSpPr>
        <p:pic>
          <p:nvPicPr>
            <p:cNvPr id="2" name="yt_image_10476" descr="{&quot;wDrawing&quot;:{&quot;cropLeftRatio&quot;:0.0,&quot;cropWidthRatio&quot;:0.54588145,&quot;cropTopRatio&quot;:0.0,&quot;cropHeightRatio&quot;:1.0}}">
              <a:extLst>
                <a:ext uri="">
  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207172" cy="2596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478" name="yt_shape_10478" descr="{&quot;rangeId&quot;:0,&quot;IgnoreLineSpacing&quot;:1}"/>
            <p:cNvSpPr txBox="1"/>
            <p:nvPr/>
          </p:nvSpPr>
          <p:spPr>
            <a:xfrm>
              <a:off x="760762" y="2632865"/>
              <a:ext cx="694101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图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</a:t>
              </a:r>
            </a:p>
          </p:txBody>
        </p:sp>
      </p:grpSp>
      <p:sp>
        <p:nvSpPr>
          <p:cNvPr id="10480" name="yt_shape_10480"/>
          <p:cNvSpPr txBox="1"/>
          <p:nvPr/>
        </p:nvSpPr>
        <p:spPr>
          <a:xfrm>
            <a:off x="5182990" y="5550023"/>
            <a:ext cx="231473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第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1" name="yt_shape_10481"/>
          <p:cNvSpPr txBox="1"/>
          <p:nvPr/>
        </p:nvSpPr>
        <p:spPr>
          <a:xfrm>
            <a:off x="540000" y="756010"/>
            <a:ext cx="9332683" cy="4985980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垂直平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分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交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于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点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AH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BH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是平行四边形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3" name="yt_shape_10476" title="H_250.9341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9480235" y="1835568"/>
            <a:ext cx="2207172" cy="3186863"/>
            <a:chOff x="0" y="0"/>
            <a:chExt cx="2207172" cy="3186863"/>
          </a:xfrm>
        </p:grpSpPr>
        <p:pic>
          <p:nvPicPr>
            <p:cNvPr id="4" name="yt_image_10476" descr="{&quot;wDrawing&quot;:{&quot;cropLeftRatio&quot;:0.0,&quot;cropWidthRatio&quot;:0.54588145,&quot;cropTopRatio&quot;:0.0,&quot;cropHeightRatio&quot;:1.0}}">
              <a:extLst>
                <a:ext uri="">
  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207172" cy="2596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0478" descr="{&quot;rangeId&quot;:0,&quot;IgnoreLineSpacing&quot;:1}"/>
            <p:cNvSpPr txBox="1"/>
            <p:nvPr/>
          </p:nvSpPr>
          <p:spPr>
            <a:xfrm>
              <a:off x="760762" y="2632865"/>
              <a:ext cx="694101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图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</a:t>
              </a:r>
            </a:p>
          </p:txBody>
        </p:sp>
      </p:grpSp>
      <p:sp>
        <p:nvSpPr>
          <p:cNvPr id="6" name="yt_shape_10480"/>
          <p:cNvSpPr txBox="1"/>
          <p:nvPr/>
        </p:nvSpPr>
        <p:spPr>
          <a:xfrm>
            <a:off x="9480235" y="5072516"/>
            <a:ext cx="231473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第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4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4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4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4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4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4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4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4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1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9" name="yt_shape_10379"/>
          <p:cNvSpPr txBox="1"/>
          <p:nvPr/>
        </p:nvSpPr>
        <p:spPr>
          <a:xfrm>
            <a:off x="4393046" y="1189009"/>
            <a:ext cx="3288208" cy="477054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100" b="0" i="0" u="none" spc="24866">
                <a:solidFill>
                  <a:srgbClr val="1EE3CF"/>
                </a:solidFill>
                <a:effectLst/>
                <a:latin typeface="Times New Roman" pitchFamily="31"/>
                <a:ea typeface="宋体" pitchFamily="31"/>
              </a:rPr>
              <a:t> </a:t>
            </a:r>
          </a:p>
        </p:txBody>
      </p:sp>
      <p:pic>
        <p:nvPicPr>
          <p:cNvPr id="10378" name="yt_image_10378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3046" y="1224744"/>
            <a:ext cx="3255632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81" name="yt_shape_10381"/>
          <p:cNvSpPr txBox="1"/>
          <p:nvPr/>
        </p:nvSpPr>
        <p:spPr>
          <a:xfrm>
            <a:off x="540119" y="1704055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昆明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根据所标数据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9_71887"/>
              </a:rPr>
              <a:t>下列不一定是平行四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边形的是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sp>
        <p:nvSpPr>
          <p:cNvPr id="10382" name="yt_shape_10382"/>
          <p:cNvSpPr txBox="1"/>
          <p:nvPr/>
        </p:nvSpPr>
        <p:spPr>
          <a:xfrm>
            <a:off x="540000" y="2862839"/>
            <a:ext cx="5503110" cy="2046714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13300" b="0" i="0" u="none">
                <a:solidFill>
                  <a:srgbClr val="1EE3CF"/>
                </a:solidFill>
                <a:effectLst/>
                <a:latin typeface="Times New Roman" pitchFamily="127"/>
                <a:ea typeface="Times New Roman" pitchFamily="127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           </a:t>
            </a:r>
            <a:r>
              <a:rPr lang="en-US" altLang="zh-CN" sz="3000" b="0" i="0" u="none">
                <a:solidFill>
                  <a:srgbClr val="1EE3CF"/>
                </a:solidFill>
                <a:effectLst/>
                <a:latin typeface="Times New Roman" pitchFamily="30"/>
                <a:ea typeface="宋体" pitchFamily="30"/>
                <a:sym typeface="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	</a:t>
            </a:r>
            <a:r>
              <a:rPr lang="en-US" altLang="zh-CN" sz="10750" b="0" i="0" u="none">
                <a:solidFill>
                  <a:srgbClr val="1EE3CF"/>
                </a:solidFill>
                <a:effectLst/>
                <a:latin typeface="Times New Roman" pitchFamily="108"/>
                <a:ea typeface="Times New Roman" pitchFamily="108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               </a:t>
            </a:r>
            <a:r>
              <a:rPr lang="en-US" altLang="zh-CN" sz="2500" b="0" i="0" u="none">
                <a:solidFill>
                  <a:srgbClr val="1EE3CF"/>
                </a:solidFill>
                <a:effectLst/>
                <a:latin typeface="Times New Roman" pitchFamily="25"/>
                <a:ea typeface="宋体" pitchFamily="25"/>
                <a:sym typeface=""/>
              </a:rPr>
              <a:t> </a:t>
            </a:r>
          </a:p>
        </p:txBody>
      </p:sp>
      <p:sp>
        <p:nvSpPr>
          <p:cNvPr id="10383" name="yt_shape_10383"/>
          <p:cNvSpPr txBox="1"/>
          <p:nvPr/>
        </p:nvSpPr>
        <p:spPr>
          <a:xfrm>
            <a:off x="1309528" y="4960341"/>
            <a:ext cx="1186222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hangingPunct="0">
              <a:tabLst>
                <a:tab pos="870102" algn="l"/>
              </a:tabLst>
            </a:pP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           </a:t>
            </a:r>
            <a:r>
              <a:rPr lang="en-US" altLang="zh-CN" sz="1150" b="0" i="0" u="none">
                <a:solidFill>
                  <a:srgbClr val="000000"/>
                </a:solidFill>
                <a:effectLst/>
                <a:latin typeface="宋体" pitchFamily="12"/>
                <a:ea typeface="宋体" pitchFamily="12"/>
              </a:rPr>
              <a:t>	</a:t>
            </a:r>
            <a:r>
              <a:rPr lang="en-US" altLang="zh-CN" sz="1150" b="0" i="0" u="none" smtClean="0">
                <a:solidFill>
                  <a:srgbClr val="000000"/>
                </a:solidFill>
                <a:effectLst/>
                <a:latin typeface="宋体" pitchFamily="12"/>
                <a:ea typeface="宋体" pitchFamily="12"/>
              </a:rPr>
              <a:t>            </a:t>
            </a:r>
            <a:r>
              <a:rPr lang="en-US" altLang="zh-CN" sz="3600" b="1" smtClean="0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B                        C</a:t>
            </a:r>
            <a:r>
              <a:rPr lang="en-US" altLang="zh-CN" sz="1150">
                <a:solidFill>
                  <a:srgbClr val="000000"/>
                </a:solidFill>
                <a:latin typeface="宋体" pitchFamily="12"/>
                <a:ea typeface="宋体" pitchFamily="12"/>
              </a:rPr>
              <a:t>	</a:t>
            </a:r>
            <a:r>
              <a:rPr lang="en-US" altLang="zh-CN" sz="1150" smtClean="0">
                <a:solidFill>
                  <a:srgbClr val="000000"/>
                </a:solidFill>
                <a:latin typeface="宋体" pitchFamily="12"/>
                <a:ea typeface="宋体" pitchFamily="12"/>
              </a:rPr>
              <a:t>                            </a:t>
            </a:r>
            <a:r>
              <a:rPr lang="en-US" altLang="zh-CN" sz="3600" b="1" smtClean="0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D</a:t>
            </a:r>
            <a:endParaRPr lang="en-US" altLang="zh-CN" sz="3600" b="1">
              <a:solidFill>
                <a:srgbClr val="000000"/>
              </a:solidFill>
              <a:latin typeface="Times New Roman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  <a:tabLst>
                <a:tab pos="870102" algn="l"/>
              </a:tabLst>
            </a:pPr>
            <a:endParaRPr lang="en-US" altLang="zh-CN" sz="3600" b="1" i="0" u="none">
              <a:solidFill>
                <a:srgbClr val="000000"/>
              </a:solidFill>
              <a:effectLst/>
              <a:latin typeface="Times New Roman" pitchFamily="36"/>
              <a:ea typeface="宋体" pitchFamily="36"/>
            </a:endParaRPr>
          </a:p>
        </p:txBody>
      </p:sp>
      <p:pic>
        <p:nvPicPr>
          <p:cNvPr id="3" name="yt_shape_1731372790577">
            <a:extLst>
              <a:ext uri="{FF2B5EF4-FFF2-40B4-BE49-F238E27FC236}">
                <a16:creationId xmlns:a16="http://schemas.microsoft.com/office/drawing/2014/main" id="{0CEBC23A-1F06-5B62-5055-CDF5FA96BCB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3068982"/>
            <a:ext cx="2346517" cy="1614635"/>
          </a:xfrm>
          <a:prstGeom prst="rect">
            <a:avLst/>
          </a:prstGeom>
        </p:spPr>
      </p:pic>
      <p:pic>
        <p:nvPicPr>
          <p:cNvPr id="5" name="yt_shape_1731372790607">
            <a:extLst>
              <a:ext uri="{FF2B5EF4-FFF2-40B4-BE49-F238E27FC236}">
                <a16:creationId xmlns:a16="http://schemas.microsoft.com/office/drawing/2014/main" id="{DFFC7D6B-C774-C766-AF4A-2329E9E6267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800" y="3202947"/>
            <a:ext cx="2706877" cy="1346705"/>
          </a:xfrm>
          <a:prstGeom prst="rect">
            <a:avLst/>
          </a:prstGeom>
        </p:spPr>
      </p:pic>
      <p:pic>
        <p:nvPicPr>
          <p:cNvPr id="7" name="yt_shape_1731372790690">
            <a:extLst>
              <a:ext uri="{FF2B5EF4-FFF2-40B4-BE49-F238E27FC236}">
                <a16:creationId xmlns:a16="http://schemas.microsoft.com/office/drawing/2014/main" id="{8A629AD9-F932-3AC2-660C-314CB4E2248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15" y="3202947"/>
            <a:ext cx="2559242" cy="1247588"/>
          </a:xfrm>
          <a:prstGeom prst="rect">
            <a:avLst/>
          </a:prstGeom>
        </p:spPr>
      </p:pic>
      <p:pic>
        <p:nvPicPr>
          <p:cNvPr id="9" name="yt_shape_1731372790719">
            <a:extLst>
              <a:ext uri="{FF2B5EF4-FFF2-40B4-BE49-F238E27FC236}">
                <a16:creationId xmlns:a16="http://schemas.microsoft.com/office/drawing/2014/main" id="{4FAD09F7-1652-7B2E-E191-1ADD0993F61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035" y="3091790"/>
            <a:ext cx="2716402" cy="1311018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AD2F4649-BDB5-1C29-1964-CF5EB2F3BA14}"/>
              </a:ext>
            </a:extLst>
          </p:cNvPr>
          <p:cNvSpPr txBox="1"/>
          <p:nvPr/>
        </p:nvSpPr>
        <p:spPr>
          <a:xfrm>
            <a:off x="3202833" y="2205889"/>
            <a:ext cx="4848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2" name="yt_shape_10482"/>
          <p:cNvSpPr txBox="1"/>
          <p:nvPr/>
        </p:nvSpPr>
        <p:spPr>
          <a:xfrm>
            <a:off x="540119" y="54000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81c7d"/>
              </a:rPr>
              <a:t>交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平分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试判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断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f1cc8"/>
              </a:rPr>
              <a:t>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的位置关系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并证明你的结论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10483" name="yt_shape_10483" title="H_250.9341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5039956" y="2204915"/>
            <a:ext cx="2112087" cy="3186863"/>
            <a:chOff x="0" y="0"/>
            <a:chExt cx="2112087" cy="3186863"/>
          </a:xfrm>
        </p:grpSpPr>
        <p:pic>
          <p:nvPicPr>
            <p:cNvPr id="3" name="yt_image_10483" descr="{&quot;wDrawing&quot;:{&quot;cropLeftRatio&quot;:0.47763768,&quot;cropWidthRatio&quot;:0.52235955,&quot;cropTopRatio&quot;:0.0,&quot;cropHeightRatio&quot;:1.0}}">
              <a:extLst>
                <a:ext uri="">
  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112087" cy="2596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485" name="yt_shape_10485" descr="{&quot;rangeId&quot;:0,&quot;IgnoreLineSpacing&quot;:1}"/>
            <p:cNvSpPr txBox="1"/>
            <p:nvPr/>
          </p:nvSpPr>
          <p:spPr>
            <a:xfrm>
              <a:off x="713219" y="2632865"/>
              <a:ext cx="694101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图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2</a:t>
              </a:r>
            </a:p>
          </p:txBody>
        </p:sp>
      </p:grpSp>
      <p:sp>
        <p:nvSpPr>
          <p:cNvPr id="10487" name="yt_shape_10487"/>
          <p:cNvSpPr txBox="1"/>
          <p:nvPr/>
        </p:nvSpPr>
        <p:spPr>
          <a:xfrm>
            <a:off x="5039956" y="5441863"/>
            <a:ext cx="231473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第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" name="yt_shape_10488"/>
          <p:cNvSpPr txBox="1"/>
          <p:nvPr/>
        </p:nvSpPr>
        <p:spPr>
          <a:xfrm>
            <a:off x="540000" y="718651"/>
            <a:ext cx="11051102" cy="5086514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证明如下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是平行四边形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平分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45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BH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45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endParaRPr lang="en-US" altLang="zh-CN" sz="3600" b="1" i="1" u="none">
              <a:solidFill>
                <a:srgbClr val="FF0000"/>
              </a:solidFill>
              <a:effectLst/>
              <a:latin typeface="Times New Roman" pitchFamily="36"/>
              <a:ea typeface="宋体" pitchFamily="36"/>
            </a:endParaRPr>
          </a:p>
        </p:txBody>
      </p:sp>
      <p:grpSp>
        <p:nvGrpSpPr>
          <p:cNvPr id="7" name="yt_shape_10483" title="H_250.9341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976200" y="2023724"/>
            <a:ext cx="2112087" cy="3186863"/>
            <a:chOff x="0" y="0"/>
            <a:chExt cx="2112087" cy="3186863"/>
          </a:xfrm>
        </p:grpSpPr>
        <p:pic>
          <p:nvPicPr>
            <p:cNvPr id="8" name="yt_image_10483" descr="{&quot;wDrawing&quot;:{&quot;cropLeftRatio&quot;:0.47763768,&quot;cropWidthRatio&quot;:0.52235955,&quot;cropTopRatio&quot;:0.0,&quot;cropHeightRatio&quot;:1.0}}">
              <a:extLst>
                <a:ext uri="">
  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112087" cy="2596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yt_shape_10485" descr="{&quot;rangeId&quot;:0,&quot;IgnoreLineSpacing&quot;:1}"/>
            <p:cNvSpPr txBox="1"/>
            <p:nvPr/>
          </p:nvSpPr>
          <p:spPr>
            <a:xfrm>
              <a:off x="713219" y="2632865"/>
              <a:ext cx="694101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图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2</a:t>
              </a:r>
            </a:p>
          </p:txBody>
        </p:sp>
      </p:grpSp>
      <p:sp>
        <p:nvSpPr>
          <p:cNvPr id="10" name="yt_shape_10487"/>
          <p:cNvSpPr txBox="1"/>
          <p:nvPr/>
        </p:nvSpPr>
        <p:spPr>
          <a:xfrm>
            <a:off x="8976200" y="5260672"/>
            <a:ext cx="231473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第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4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4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4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4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4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4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4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4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4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4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4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4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4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4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4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4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8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yt_shape_2">
                <a:extLst>
                  <a:ext uri="{FF2B5EF4-FFF2-40B4-BE49-F238E27FC236}">
                    <a16:creationId xmlns:a16="http://schemas.microsoft.com/office/drawing/2014/main" id="{C142EEA8-CA83-1F14-221B-DC7B407F3A3C}"/>
                  </a:ext>
                </a:extLst>
              </p:cNvPr>
              <p:cNvSpPr txBox="1"/>
              <p:nvPr/>
            </p:nvSpPr>
            <p:spPr>
              <a:xfrm>
                <a:off x="540000" y="836820"/>
                <a:ext cx="11114449" cy="2215991"/>
              </a:xfrm>
              <a:prstGeom prst="rect">
                <a:avLst/>
              </a:prstGeom>
              <a:noFill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rtlCol="0">
                <a:noAutofit/>
              </a:bodyPr>
              <a:lstStyle/>
              <a:p>
                <a:pPr hangingPunct="0"/>
                <a:r>
                  <a:rPr lang="zh-CN" altLang="zh-CN" sz="36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在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DH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和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AH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</a:p>
              <a:p>
                <a:pPr hangingPunct="0"/>
                <a:r>
                  <a:rPr lang="zh-CN" altLang="zh-CN" sz="1150" b="1" spc="375">
                    <a:solidFill>
                      <a:srgbClr val="FF0000"/>
                    </a:solidFill>
                    <a:latin typeface="Times New Roman" pitchFamily="12"/>
                    <a:ea typeface="宋体" pitchFamily="12"/>
                  </a:rPr>
                  <a:t>​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eqArr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𝑫𝑯</m:t>
                            </m:r>
                            <m:r>
                              <a:rPr lang="zh-CN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𝑨𝑯</m:t>
                            </m:r>
                            <m:r>
                              <m:rPr>
                                <m:nor/>
                              </m:rPr>
                              <a:rPr lang="zh-CN" altLang="zh-CN" sz="3600" b="1">
                                <a:solidFill>
                                  <a:srgbClr val="FF0000"/>
                                </a:solidFill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𝑫𝑯𝑭</m:t>
                            </m:r>
                            <m:r>
                              <a:rPr lang="zh-CN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𝑨𝑯𝑬</m:t>
                            </m:r>
                            <m:r>
                              <m:rPr>
                                <m:nor/>
                              </m:rPr>
                              <a:rPr lang="zh-CN" altLang="zh-CN" sz="3600" b="1">
                                <a:solidFill>
                                  <a:srgbClr val="FF0000"/>
                                </a:solidFill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𝑯𝑭</m:t>
                            </m:r>
                            <m:r>
                              <a:rPr lang="zh-CN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𝑯𝑬</m:t>
                            </m:r>
                            <m:r>
                              <m:rPr>
                                <m:nor/>
                              </m:rPr>
                              <a:rPr lang="zh-CN" altLang="zh-CN" sz="3600" b="1">
                                <a:solidFill>
                                  <a:srgbClr val="FF0000"/>
                                </a:solidFill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</m:eqArr>
                      </m:e>
                    </m:d>
                    <m:r>
                      <a:rPr lang="zh-CN" altLang="zh-CN" sz="36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40503050406030204" pitchFamily="72" charset="0"/>
                      </a:rPr>
                      <m:t> </m:t>
                    </m:r>
                  </m:oMath>
                </a14:m>
                <a:endParaRPr lang="en-US" altLang="zh-CN" sz="3600" b="1" smtClean="0">
                  <a:solidFill>
                    <a:srgbClr val="FF0000"/>
                  </a:solidFill>
                  <a:latin typeface="宋体" pitchFamily="36"/>
                  <a:ea typeface="宋体" pitchFamily="36"/>
                </a:endParaRPr>
              </a:p>
              <a:p>
                <a:pPr hangingPunct="0"/>
                <a:r>
                  <a:rPr lang="en-US" altLang="zh-CN" sz="3600" b="1" smtClean="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spc="375" smtClean="0">
                    <a:solidFill>
                      <a:srgbClr val="FF0000"/>
                    </a:solidFill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DH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≌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△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AH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S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 A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 S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3600" b="1" smtClean="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），</a:t>
                </a:r>
                <a:endParaRPr lang="en-US" altLang="zh-CN" sz="3600" b="1" smtClean="0">
                  <a:solidFill>
                    <a:srgbClr val="FF0000"/>
                  </a:solidFill>
                  <a:latin typeface="宋体" pitchFamily="36"/>
                  <a:ea typeface="宋体" pitchFamily="36"/>
                </a:endParaRPr>
              </a:p>
              <a:p>
                <a:pPr hangingPunct="0"/>
                <a:r>
                  <a:rPr lang="en-US" altLang="zh-CN" sz="3600" b="1" smtClean="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spc="375" smtClean="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FD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H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lvl="0" hangingPunct="0"/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AE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H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DE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AE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H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</a:p>
              <a:p>
                <a:pPr lvl="0" hangingPunct="0"/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FD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H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DE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</a:p>
              <a:p>
                <a:pPr lvl="0" hangingPunct="0"/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EG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180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 </a:t>
                </a:r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yt_shape_2">
                <a:extLst>
                  <a:ext uri="{FF2B5EF4-FFF2-40B4-BE49-F238E27FC236}">
                    <a16:creationId xmlns:a16="http://schemas.microsoft.com/office/drawing/2014/main" id="{C142EEA8-CA83-1F14-221B-DC7B407F3A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836820"/>
                <a:ext cx="11114449" cy="2215991"/>
              </a:xfrm>
              <a:prstGeom prst="rect">
                <a:avLst/>
              </a:prstGeom>
              <a:blipFill>
                <a:blip r:embed="rId2"/>
                <a:stretch>
                  <a:fillRect l="-2523" t="-7418" b="-139560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yt_shape_10483" title="H_250.9341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9284468" y="1459379"/>
            <a:ext cx="2112087" cy="3186863"/>
            <a:chOff x="0" y="0"/>
            <a:chExt cx="2112087" cy="3186863"/>
          </a:xfrm>
        </p:grpSpPr>
        <p:pic>
          <p:nvPicPr>
            <p:cNvPr id="4" name="yt_image_10483" descr="{&quot;wDrawing&quot;:{&quot;cropLeftRatio&quot;:0.47763768,&quot;cropWidthRatio&quot;:0.52235955,&quot;cropTopRatio&quot;:0.0,&quot;cropHeightRatio&quot;:1.0}}">
              <a:extLst>
                <a:ext uri="">
  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112087" cy="2596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0485" descr="{&quot;rangeId&quot;:0,&quot;IgnoreLineSpacing&quot;:1}"/>
            <p:cNvSpPr txBox="1"/>
            <p:nvPr/>
          </p:nvSpPr>
          <p:spPr>
            <a:xfrm>
              <a:off x="713219" y="2632865"/>
              <a:ext cx="694101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图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2</a:t>
              </a:r>
            </a:p>
          </p:txBody>
        </p:sp>
      </p:grpSp>
      <p:sp>
        <p:nvSpPr>
          <p:cNvPr id="6" name="yt_shape_10487"/>
          <p:cNvSpPr txBox="1"/>
          <p:nvPr/>
        </p:nvSpPr>
        <p:spPr>
          <a:xfrm>
            <a:off x="9284468" y="4696327"/>
            <a:ext cx="231473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第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6" name="yt_shape_10386"/>
          <p:cNvSpPr txBox="1"/>
          <p:nvPr/>
        </p:nvSpPr>
        <p:spPr>
          <a:xfrm>
            <a:off x="540120" y="762056"/>
            <a:ext cx="11388286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西安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c5ba1"/>
              </a:rPr>
              <a:t>，</a:t>
            </a:r>
            <a:r>
              <a:rPr lang="en-US" altLang="zh-CN" sz="3600" b="1" i="1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再添加一个条件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f062c"/>
              </a:rPr>
              <a:t>不一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能判定四边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是平行四边形的是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0390" name="yt_table_10390_skip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1959063"/>
              </p:ext>
            </p:extLst>
          </p:nvPr>
        </p:nvGraphicFramePr>
        <p:xfrm>
          <a:off x="540085" y="2474837"/>
          <a:ext cx="7205980" cy="1097280"/>
        </p:xfrm>
        <a:graphic>
          <a:graphicData uri="http://schemas.openxmlformats.org/drawingml/2006/table">
            <a:tbl>
              <a:tblPr/>
              <a:tblGrid>
                <a:gridCol w="4056380">
                  <a:extLst>
                    <a:ext uri="{9D8B030D-6E8A-4147-A177-3AD203B41FA5}">
                      <a16:colId xmlns:a16="http://schemas.microsoft.com/office/drawing/2014/main" val="10048"/>
                    </a:ext>
                  </a:extLst>
                </a:gridCol>
                <a:gridCol w="3149600">
                  <a:extLst>
                    <a:ext uri="{9D8B030D-6E8A-4147-A177-3AD203B41FA5}">
                      <a16:colId xmlns:a16="http://schemas.microsoft.com/office/drawing/2014/main" val="100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∥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O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O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  <p:grpSp>
        <p:nvGrpSpPr>
          <p:cNvPr id="10387" name="yt_shape_10387_skip" title="H_171.83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400217" y="3694910"/>
            <a:ext cx="3524915" cy="2182260"/>
            <a:chOff x="0" y="0"/>
            <a:chExt cx="3524915" cy="2182260"/>
          </a:xfrm>
        </p:grpSpPr>
        <p:pic>
          <p:nvPicPr>
            <p:cNvPr id="2" name="yt_image_10387">
              <a:extLst>
                <a:ext uri="">
                  <a16:creationId xmlns="" xmlns:a16="http://schemas.microsoft.com/office/drawing/2014/main" xmlns:p14="http://schemas.microsoft.com/office/powerpoint/2010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524915" cy="15922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389" name="yt_shape_10389" descr="{&quot;rangeId&quot;:0,&quot;IgnoreLineSpacing&quot;:1}"/>
            <p:cNvSpPr txBox="1"/>
            <p:nvPr/>
          </p:nvSpPr>
          <p:spPr>
            <a:xfrm>
              <a:off x="733985" y="162826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C698E7D1-90FF-8D37-6A9D-0E0519AD92FB}"/>
              </a:ext>
            </a:extLst>
          </p:cNvPr>
          <p:cNvSpPr txBox="1"/>
          <p:nvPr/>
        </p:nvSpPr>
        <p:spPr>
          <a:xfrm>
            <a:off x="7176075" y="1812530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2" name="yt_shape_10392"/>
          <p:cNvSpPr txBox="1"/>
          <p:nvPr/>
        </p:nvSpPr>
        <p:spPr>
          <a:xfrm>
            <a:off x="540119" y="1572570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下列条件中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5_a430a"/>
              </a:rPr>
              <a:t>不能判断四边形是平行四边形的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5_a430a"/>
              </a:rPr>
              <a:t>是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 spc="-100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0393" name="yt_table_10393" title="H_172.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5756415"/>
              </p:ext>
            </p:extLst>
          </p:nvPr>
        </p:nvGraphicFramePr>
        <p:xfrm>
          <a:off x="540085" y="2731354"/>
          <a:ext cx="7694614" cy="2194560"/>
        </p:xfrm>
        <a:graphic>
          <a:graphicData uri="http://schemas.openxmlformats.org/drawingml/2006/table">
            <a:tbl>
              <a:tblPr/>
              <a:tblGrid>
                <a:gridCol w="7694614">
                  <a:extLst>
                    <a:ext uri="{9D8B030D-6E8A-4147-A177-3AD203B41FA5}">
                      <a16:colId xmlns:a16="http://schemas.microsoft.com/office/drawing/2014/main" val="100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两组对边分别平行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47619" indent="-647619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一组对边平行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，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另一组对边相等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对角线互相平分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一组对边平行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，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一组对角相等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5773063F-E1A5-4301-95CA-BFB6C5174DEF}"/>
              </a:ext>
            </a:extLst>
          </p:cNvPr>
          <p:cNvSpPr txBox="1"/>
          <p:nvPr/>
        </p:nvSpPr>
        <p:spPr>
          <a:xfrm>
            <a:off x="1367683" y="2074404"/>
            <a:ext cx="4848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5" name="yt_shape_10395"/>
          <p:cNvSpPr txBox="1"/>
          <p:nvPr/>
        </p:nvSpPr>
        <p:spPr>
          <a:xfrm>
            <a:off x="540119" y="1590623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9eaad,isEnd"/>
              </a:rPr>
              <a:t>cm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是平行四边形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pSp>
        <p:nvGrpSpPr>
          <p:cNvPr id="10396" name="yt_shape_10396" title="H_157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659044" y="3068975"/>
            <a:ext cx="3007262" cy="2006048"/>
            <a:chOff x="0" y="0"/>
            <a:chExt cx="3007262" cy="2006048"/>
          </a:xfrm>
        </p:grpSpPr>
        <p:pic>
          <p:nvPicPr>
            <p:cNvPr id="2" name="yt_image_10396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949160" cy="1416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398" name="yt_shape_10398" descr="{&quot;rangeId&quot;:0,&quot;IgnoreLineSpacing&quot;:1}"/>
            <p:cNvSpPr txBox="1"/>
            <p:nvPr/>
          </p:nvSpPr>
          <p:spPr>
            <a:xfrm>
              <a:off x="119" y="1452050"/>
              <a:ext cx="3007143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4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　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290736C5-386B-40D4-9894-E28716636826}"/>
              </a:ext>
            </a:extLst>
          </p:cNvPr>
          <p:cNvSpPr txBox="1"/>
          <p:nvPr/>
        </p:nvSpPr>
        <p:spPr>
          <a:xfrm>
            <a:off x="10146557" y="1543817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8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0" name="yt_shape_10400"/>
          <p:cNvSpPr txBox="1"/>
          <p:nvPr/>
        </p:nvSpPr>
        <p:spPr>
          <a:xfrm>
            <a:off x="540119" y="986630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55888,isEnd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请你添加一个条件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cf710,isEnd"/>
              </a:rPr>
              <a:t>只添加一个即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使四边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是平行四边形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a8c68,isEnd"/>
              </a:rPr>
              <a:t>你所添加的条件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                                    </a:t>
            </a:r>
            <a:r>
              <a:rPr sz="1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pSp>
        <p:nvGrpSpPr>
          <p:cNvPr id="10401" name="yt_shape_10401" title="H_165.83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748947" y="3429000"/>
            <a:ext cx="2827455" cy="2106060"/>
            <a:chOff x="0" y="0"/>
            <a:chExt cx="2827455" cy="2106060"/>
          </a:xfrm>
        </p:grpSpPr>
        <p:pic>
          <p:nvPicPr>
            <p:cNvPr id="2" name="yt_image_10401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27455" cy="15160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403" name="yt_shape_10403" descr="{&quot;rangeId&quot;:0,&quot;IgnoreLineSpacing&quot;:1}"/>
            <p:cNvSpPr txBox="1"/>
            <p:nvPr/>
          </p:nvSpPr>
          <p:spPr>
            <a:xfrm>
              <a:off x="385255" y="155206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5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DA048D2F-26C6-E0E6-F07B-9E35E9EFA182}"/>
              </a:ext>
            </a:extLst>
          </p:cNvPr>
          <p:cNvSpPr txBox="1"/>
          <p:nvPr/>
        </p:nvSpPr>
        <p:spPr>
          <a:xfrm>
            <a:off x="1415308" y="2585744"/>
            <a:ext cx="5671248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A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F</a:t>
            </a:r>
            <a:r>
              <a:rPr kumimoji="0" lang="zh-CN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＝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C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E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（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答案不唯一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）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5" name="yt_shape_10405"/>
          <p:cNvSpPr txBox="1"/>
          <p:nvPr/>
        </p:nvSpPr>
        <p:spPr>
          <a:xfrm>
            <a:off x="540119" y="908825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辽宁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4ed68"/>
              </a:rPr>
              <a:t>相交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上取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b327d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使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是平行四边形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grpSp>
        <p:nvGrpSpPr>
          <p:cNvPr id="3" name="yt_shape_10408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051708" y="3124816"/>
            <a:ext cx="4469735" cy="2768048"/>
            <a:chOff x="0" y="0"/>
            <a:chExt cx="4469735" cy="2768048"/>
          </a:xfrm>
        </p:grpSpPr>
        <p:pic>
          <p:nvPicPr>
            <p:cNvPr id="4" name="yt_image_10408" descr="{&quot;rangeId&quot;:0,&quot;⚘_2&quot;:1}">
              <a:extLst>
                <a:ext uri="">
  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4469735" cy="2178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0410" descr="{&quot;rangeId&quot;:0,&quot;IgnoreLineSpacing&quot;:1}"/>
            <p:cNvSpPr txBox="1"/>
            <p:nvPr/>
          </p:nvSpPr>
          <p:spPr>
            <a:xfrm>
              <a:off x="1206395" y="22140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6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t_shape_10407"/>
          <p:cNvSpPr txBox="1"/>
          <p:nvPr/>
        </p:nvSpPr>
        <p:spPr>
          <a:xfrm>
            <a:off x="540118" y="548800"/>
            <a:ext cx="10884251" cy="664797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1_06865"/>
              </a:rPr>
              <a:t>是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/>
            </a:r>
            <a:b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</a:b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平行四边形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b078b"/>
              </a:rPr>
              <a:t>＝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17628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  <a:sym typeface="_⨹_1_c42c5"/>
              </a:rPr>
              <a:t> </a:t>
            </a: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  <a:sym typeface="_⨹_1_81123"/>
              </a:rPr>
              <a:t>D</a:t>
            </a:r>
            <a:r>
              <a:rPr lang="zh-CN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AEC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是平行四边形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10408" name="yt_shape_10408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176075" y="1130104"/>
            <a:ext cx="4469735" cy="2768048"/>
            <a:chOff x="0" y="0"/>
            <a:chExt cx="4469735" cy="2768048"/>
          </a:xfrm>
        </p:grpSpPr>
        <p:pic>
          <p:nvPicPr>
            <p:cNvPr id="3" name="yt_image_10408" descr="{&quot;rangeId&quot;:0,&quot;⚘_2&quot;:1}">
              <a:extLst>
                <a:ext uri="">
  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4469735" cy="2178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410" name="yt_shape_10410" descr="{&quot;rangeId&quot;:0,&quot;IgnoreLineSpacing&quot;:1}"/>
            <p:cNvSpPr txBox="1"/>
            <p:nvPr/>
          </p:nvSpPr>
          <p:spPr>
            <a:xfrm>
              <a:off x="1206395" y="22140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6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2" name="yt_shape_10412"/>
          <p:cNvSpPr txBox="1"/>
          <p:nvPr/>
        </p:nvSpPr>
        <p:spPr>
          <a:xfrm>
            <a:off x="540000" y="711482"/>
            <a:ext cx="1094209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的面积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yt_shape_10413"/>
              <p:cNvSpPr txBox="1"/>
              <p:nvPr/>
            </p:nvSpPr>
            <p:spPr>
              <a:xfrm>
                <a:off x="540118" y="1468633"/>
                <a:ext cx="8004051" cy="4209660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AE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BD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fb3a5"/>
                  </a:rPr>
                  <a:t>，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/>
                </a:r>
                <a:b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</a:b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∴∠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AEB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AED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由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得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DCF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≌△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BAE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AE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CF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DFC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  <a:sym typeface="_⨹_3_52673"/>
                  </a:rPr>
                  <a:t>AEB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在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Rt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AEF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由勾股定理</a:t>
                </a:r>
                <a:r>
                  <a:rPr lang="zh-CN" altLang="zh-CN" sz="3600" b="1" i="0" u="none" spc="150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a3f28"/>
                  </a:rPr>
                  <a:t>，</a:t>
                </a:r>
                <a:r>
                  <a:rPr lang="zh-CN" altLang="zh-CN" sz="3600" b="1" i="0" u="none" spc="15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得</a:t>
                </a:r>
                <a:endParaRPr lang="zh-CN" altLang="zh-CN" sz="3600" b="1" i="0" u="none" spc="150">
                  <a:solidFill>
                    <a:srgbClr val="FF0000"/>
                  </a:solidFill>
                  <a:effectLst/>
                  <a:latin typeface="Times New Roman" pitchFamily="36"/>
                  <a:ea typeface="黑体" pitchFamily="36"/>
                </a:endParaRP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AE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𝑭</m:t>
                            </m:r>
                          </m:e>
                          <m:sup>
                            <m:r>
                              <a:rPr lang="en-US" altLang="zh-CN" sz="36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−</m:t>
                        </m:r>
                        <m:r>
                          <a:rPr lang="en-US" altLang="zh-CN" sz="36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𝑬</m:t>
                        </m:r>
                        <m:sSup>
                          <m:sSupPr>
                            <m:ctrlP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𝑭</m:t>
                            </m:r>
                          </m:e>
                          <m:sup>
                            <m:r>
                              <a:rPr lang="en-US" altLang="zh-CN" sz="36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500" b="1" i="1" spc="150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CF</a:t>
                </a:r>
                <a:r>
                  <a:rPr lang="zh-CN" altLang="zh-CN" sz="3600" b="1" i="0" u="none" spc="150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8146a"/>
                  </a:rPr>
                  <a:t>＝</a:t>
                </a:r>
                <a:r>
                  <a:rPr lang="en-US" altLang="zh-CN" sz="3600" b="1" i="0" u="none" spc="15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4" name="yt_shape_104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8" y="1468633"/>
                <a:ext cx="8004051" cy="4209660"/>
              </a:xfrm>
              <a:prstGeom prst="rect">
                <a:avLst/>
              </a:prstGeom>
              <a:blipFill>
                <a:blip r:embed="rId2"/>
                <a:stretch>
                  <a:fillRect l="-3503" t="-39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415" name="yt_shape_104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182264" y="1468632"/>
            <a:ext cx="4469735" cy="2768048"/>
            <a:chOff x="0" y="0"/>
            <a:chExt cx="4469735" cy="2768048"/>
          </a:xfrm>
        </p:grpSpPr>
        <p:pic>
          <p:nvPicPr>
            <p:cNvPr id="5" name="yt_image_10415" descr="{&quot;rangeId&quot;:0,&quot;⚘_2&quot;:1}">
              <a:extLst>
                <a:ext uri="">
  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4469735" cy="2178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417" name="yt_shape_10417" descr="{&quot;rangeId&quot;:0,&quot;IgnoreLineSpacing&quot;:1}"/>
            <p:cNvSpPr txBox="1"/>
            <p:nvPr/>
          </p:nvSpPr>
          <p:spPr>
            <a:xfrm>
              <a:off x="1206395" y="22140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6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yt_shape_2">
                <a:extLst>
                  <a:ext uri="{FF2B5EF4-FFF2-40B4-BE49-F238E27FC236}">
                    <a16:creationId xmlns:a16="http://schemas.microsoft.com/office/drawing/2014/main" id="{B7AACBC7-15F7-6176-2C6C-678F5F4AB1B4}"/>
                  </a:ext>
                </a:extLst>
              </p:cNvPr>
              <p:cNvSpPr txBox="1"/>
              <p:nvPr/>
            </p:nvSpPr>
            <p:spPr>
              <a:xfrm>
                <a:off x="540119" y="5246262"/>
                <a:ext cx="9740680" cy="797591"/>
              </a:xfrm>
              <a:prstGeom prst="rect">
                <a:avLst/>
              </a:prstGeom>
              <a:noFill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rtlCol="0">
                <a:noAutofit/>
              </a:bodyPr>
              <a:lstStyle/>
              <a:p>
                <a:r>
                  <a:rPr lang="en-US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BE</a:t>
                </a:r>
                <a:r>
                  <a:rPr lang="zh-CN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S</a:t>
                </a:r>
                <a:r>
                  <a:rPr lang="en-US" altLang="zh-CN" sz="3600" b="1" spc="150" baseline="-25000">
                    <a:solidFill>
                      <a:srgbClr val="FF0000"/>
                    </a:solidFill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spc="150" baseline="-2500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BEC</a:t>
                </a:r>
                <a:r>
                  <a:rPr lang="zh-CN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 spc="15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spc="150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spc="150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 spc="150">
                    <a:solidFill>
                      <a:srgbClr val="FF0000"/>
                    </a:solid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BE</a:t>
                </a:r>
                <a:r>
                  <a:rPr lang="zh-CN" altLang="zh-CN" sz="3600" b="1" spc="150">
                    <a:solidFill>
                      <a:srgbClr val="FF0000"/>
                    </a:solidFill>
                    <a:latin typeface="Times New Roman" pitchFamily="36"/>
                    <a:ea typeface="Times New Roman" pitchFamily="36"/>
                  </a:rPr>
                  <a:t>·</a:t>
                </a:r>
                <a:r>
                  <a:rPr lang="en-US" altLang="zh-CN" sz="36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CF</a:t>
                </a:r>
                <a:r>
                  <a:rPr lang="zh-CN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 spc="15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spc="150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spc="150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 spc="150">
                    <a:solidFill>
                      <a:srgbClr val="FF0000"/>
                    </a:solid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4</a:t>
                </a:r>
                <a:r>
                  <a:rPr lang="en-US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6</a:t>
                </a:r>
                <a:r>
                  <a:rPr lang="zh-CN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12</a:t>
                </a:r>
                <a:r>
                  <a:rPr lang="en-US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yt_shape_2">
                <a:extLst>
                  <a:ext uri="{FF2B5EF4-FFF2-40B4-BE49-F238E27FC236}">
                    <a16:creationId xmlns:a16="http://schemas.microsoft.com/office/drawing/2014/main" id="{B7AACBC7-15F7-6176-2C6C-678F5F4AB1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5246262"/>
                <a:ext cx="9740680" cy="797591"/>
              </a:xfrm>
              <a:prstGeom prst="rect">
                <a:avLst/>
              </a:prstGeom>
              <a:blipFill>
                <a:blip r:embed="rId4"/>
                <a:stretch>
                  <a:fillRect l="-2880" t="-6154" r="-2066" b="-18462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7" grpId="0" build="allAtOnce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38</TotalTime>
  <Words>976</Words>
  <Application>Microsoft Office PowerPoint</Application>
  <PresentationFormat>宽屏</PresentationFormat>
  <Paragraphs>133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82" baseType="lpstr">
      <vt:lpstr>,isEnd</vt:lpstr>
      <vt:lpstr>_⨹_1_06865</vt:lpstr>
      <vt:lpstr>_⨹_1_1375f</vt:lpstr>
      <vt:lpstr>_⨹_1_17628</vt:lpstr>
      <vt:lpstr>_⨹_1_25beb</vt:lpstr>
      <vt:lpstr>_⨹_1_2d67e</vt:lpstr>
      <vt:lpstr>_⨹_1_30d69</vt:lpstr>
      <vt:lpstr>_⨹_1_3f776,isEnd</vt:lpstr>
      <vt:lpstr>_⨹_1_4b0b1</vt:lpstr>
      <vt:lpstr>_⨹_1_55888,isEnd</vt:lpstr>
      <vt:lpstr>_⨹_1_5738b</vt:lpstr>
      <vt:lpstr>_⨹_1_6a932</vt:lpstr>
      <vt:lpstr>_⨹_1_7d667</vt:lpstr>
      <vt:lpstr>_⨹_1_81123</vt:lpstr>
      <vt:lpstr>_⨹_1_8146a</vt:lpstr>
      <vt:lpstr>_⨹_1_81c7d</vt:lpstr>
      <vt:lpstr>_⨹_1_88ea1,isEnd</vt:lpstr>
      <vt:lpstr>_⨹_1_a3f28</vt:lpstr>
      <vt:lpstr>_⨹_1_b078b</vt:lpstr>
      <vt:lpstr>_⨹_1_b327d</vt:lpstr>
      <vt:lpstr>_⨹_1_be0bb</vt:lpstr>
      <vt:lpstr>_⨹_1_c42c5</vt:lpstr>
      <vt:lpstr>_⨹_1_c4e98</vt:lpstr>
      <vt:lpstr>_⨹_1_c5ba1</vt:lpstr>
      <vt:lpstr>_⨹_1_c5cf7</vt:lpstr>
      <vt:lpstr>_⨹_1_c79f1</vt:lpstr>
      <vt:lpstr>_⨹_1_cf226</vt:lpstr>
      <vt:lpstr>_⨹_1_d07fb,isEnd</vt:lpstr>
      <vt:lpstr>_⨹_1_f1cc8</vt:lpstr>
      <vt:lpstr>_⨹_1_fb3a5</vt:lpstr>
      <vt:lpstr>_⨹_1_fd817</vt:lpstr>
      <vt:lpstr>_⨹_11_9e987</vt:lpstr>
      <vt:lpstr>_⨹_15_a430a</vt:lpstr>
      <vt:lpstr>_⨹_2_4ed68</vt:lpstr>
      <vt:lpstr>_⨹_2_5b834</vt:lpstr>
      <vt:lpstr>_⨹_2_9eaad,isEnd</vt:lpstr>
      <vt:lpstr>_⨹_2_e99eb</vt:lpstr>
      <vt:lpstr>_⨹_2_f062c</vt:lpstr>
      <vt:lpstr>_⨹_3_095a4</vt:lpstr>
      <vt:lpstr>_⨹_3_2238b</vt:lpstr>
      <vt:lpstr>_⨹_3_52673</vt:lpstr>
      <vt:lpstr>_⨹_4_1dfce</vt:lpstr>
      <vt:lpstr>_⨹_4_36c70,isEnd</vt:lpstr>
      <vt:lpstr>_⨹_4_8c616,isEnd</vt:lpstr>
      <vt:lpstr>_⨹_6_cf710,isEnd</vt:lpstr>
      <vt:lpstr>_⨹_6_ffa12</vt:lpstr>
      <vt:lpstr>_⨹_7_a8c68,isEnd</vt:lpstr>
      <vt:lpstr>_⨹_9_71887</vt:lpstr>
      <vt:lpstr>Finished</vt:lpstr>
      <vt:lpstr>等线</vt:lpstr>
      <vt:lpstr>等线 Light</vt:lpstr>
      <vt:lpstr>黑体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Administrator</cp:lastModifiedBy>
  <cp:revision>17</cp:revision>
  <dcterms:created xsi:type="dcterms:W3CDTF">2024-11-12T00:51:32Z</dcterms:created>
  <dcterms:modified xsi:type="dcterms:W3CDTF">2024-11-24T02:45:41Z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